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67" r:id="rId5"/>
    <p:sldId id="264" r:id="rId6"/>
    <p:sldId id="262" r:id="rId7"/>
    <p:sldId id="260" r:id="rId8"/>
    <p:sldId id="261" r:id="rId9"/>
    <p:sldId id="257" r:id="rId10"/>
    <p:sldId id="258" r:id="rId11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23" autoAdjust="0"/>
  </p:normalViewPr>
  <p:slideViewPr>
    <p:cSldViewPr>
      <p:cViewPr>
        <p:scale>
          <a:sx n="98" d="100"/>
          <a:sy n="98" d="100"/>
        </p:scale>
        <p:origin x="-1884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F709-A656-469F-8FAB-73F3829F323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3FC3-AD3A-4107-A97C-74B8BCE0F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4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3FC3-AD3A-4107-A97C-74B8BCE0F4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26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3FC3-AD3A-4107-A97C-74B8BCE0F4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9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Термин «функциональная грамотность» возник в последней трети XX века в ответ на глобальные вызовы современности.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 с переходом общества от индустриальной эпохи к постиндустриальной.</a:t>
            </a:r>
          </a:p>
          <a:p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образом, понятие «функциональная грамотность» в педагогической теории и практике в различные исторические периоды пережило эволюцию: от понятия «грамотность» до расширенного понятия «функциональная грамотность».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Понятие усложняется до «функциональная грамотность как основа развития компетентности». 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требований общества к развитию и уровню образованности индивида дополняет и расширяет</a:t>
            </a:r>
            <a:r>
              <a:rPr lang="ru-RU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его смысловое содержание.</a:t>
            </a:r>
          </a:p>
          <a:p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Понятие «функциональная грамотность впервые как международная проблема была обозначены в документах ЮНЕСКО в 50-60 гг.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1958 году Генеральная конференция ЮНЕСКО вырабатывает рекомендации, по которым грамотными надлежало считать только тех жителей, которые умеют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читать тексты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 пониманием прочитанного и в состоянии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написать краткое изложение о своей повседневной жизни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(полуграмотный человек - лицо, умеющее только читать) </a:t>
            </a:r>
          </a:p>
          <a:p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1965 году на Всемирном конгрессе министров просвещения в Тегеране впервые было предложено использовать термин «функциональная грамотность».</a:t>
            </a:r>
          </a:p>
          <a:p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1978 году ЮНЕСКО рассматривает понятие «функциональная грамотность»  с точки зрения: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- участия во всех видах деятельности;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- грамотность как условие эффективного функционирования группы;</a:t>
            </a:r>
          </a:p>
          <a:p>
            <a:pPr marL="0" indent="0">
              <a:buFontTx/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- Факторы: чтением, письмом и счётом для своего собственного развития и для дальнейшего развития общины (социального окружения)</a:t>
            </a:r>
          </a:p>
          <a:p>
            <a:pPr marL="0" indent="0">
              <a:buFontTx/>
              <a:buNone/>
            </a:pP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Лексическое значение прилагательного «грамотный» в «Толковом словаре русского языка» С.И.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жегова (1987 год) </a:t>
            </a:r>
          </a:p>
          <a:p>
            <a:pPr marL="0" indent="0">
              <a:buFontTx/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толкуется следующим образом: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1. Умеющий читать и писать, а также умеющий писать грамматически правильно, без ошибок.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2. Обладающий необходимыми знаниями, сведениями в какой-либо области.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3. Выполненный без ошибок, со знанием дела». </a:t>
            </a:r>
          </a:p>
          <a:p>
            <a:pPr marL="0" indent="0">
              <a:buFontTx/>
              <a:buNone/>
            </a:pP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 1980-2000-х гг. в мировой</a:t>
            </a:r>
            <a:r>
              <a:rPr lang="ru-RU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науке показали, что функционально неграмотными является от 20% (например, Англия) населения до 30% (Канада), до 40-45% (США). </a:t>
            </a:r>
          </a:p>
          <a:p>
            <a:pPr marL="0" indent="0">
              <a:buFontTx/>
              <a:buNone/>
            </a:pPr>
            <a:r>
              <a:rPr lang="ru-RU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В России, по мнению международных экспертов от 25 до 40 %  людей, испытывают проблемы в процессе письма, чтения, работы с числами.</a:t>
            </a:r>
          </a:p>
          <a:p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3FC3-AD3A-4107-A97C-74B8BCE0F4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8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исследований наглядно демонстрируют, что в начале XXI века нельзя считать решенной проблему достижения функциональной грамотности даже в самых обеспеченных и экономически стабильных государствах. </a:t>
            </a:r>
          </a:p>
          <a:p>
            <a:pPr marL="0" indent="0">
              <a:buFontTx/>
              <a:buNone/>
            </a:pP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Следовательно, перед системой образования встает вопрос о необходимости создания и использования таких </a:t>
            </a:r>
          </a:p>
          <a:p>
            <a:pPr marL="0" indent="0">
              <a:buFontTx/>
              <a:buNone/>
            </a:pP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методов и технологий обучения, которые способствовали бы подготовке подрастающих поколений к </a:t>
            </a:r>
          </a:p>
          <a:p>
            <a:pPr marL="0" indent="0">
              <a:buFontTx/>
              <a:buNone/>
            </a:pP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успешному взаимодействию в изменяющихся жизненных ситуациях.</a:t>
            </a:r>
          </a:p>
          <a:p>
            <a:pPr marL="0" indent="0">
              <a:buFontTx/>
              <a:buNone/>
            </a:pPr>
            <a:endParaRPr lang="ru-RU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современных педагогических исследованиях понятие «функциональная грамотность» рассматривается в проблемном поле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компетентностного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подхода. 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 активно он  начал разрабатываться в образовании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условиях перехода общества от образовательной парадигмы «образование на всю жизнь» к новой образовательной парадигме «образование через всю жизнь». </a:t>
            </a:r>
          </a:p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разработчиков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компетентностного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подхода отмечают, что 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компетенций развивающейся личности должно происходить с помощью средств содержания образования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в результате чего у 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обучаемого будут развиваться способности и появляется возможность решать реальные проблемы своей повседневной жизни: бытовые, производственные и социальные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А.В. Хуторской особо подчеркивает, что структура образовательных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включает в себя также составляющие 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функциональной грамотности как интегративной характеристики уровня подготовки обучаемого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но не ограничиваются только ими («Дидактическая эвристика. Теория и технология креативного обучения»).</a:t>
            </a:r>
          </a:p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Сторонник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компетентностного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подхода О.Е. Лебедев  рассматривает </a:t>
            </a:r>
            <a:r>
              <a:rPr lang="ru-RU" sz="1000" b="1" i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функциональную грамотность в качестве одного из показателей уровня образованности</a:t>
            </a:r>
            <a:r>
              <a:rPr lang="ru-RU" sz="1000" i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его мнению,</a:t>
            </a:r>
            <a:r>
              <a:rPr lang="ru-RU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 заключается 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выявлении способности решать </a:t>
            </a:r>
            <a:r>
              <a:rPr lang="ru-RU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функциoнальные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прoблемы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с </a:t>
            </a:r>
            <a:r>
              <a:rPr lang="ru-RU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котoрыми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он встречается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исхoдя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видoв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деятельнoсти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как субъект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oбучения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oбщения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социальной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деятельнoсти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самoопределения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в том числе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прoфессионального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выбора. </a:t>
            </a:r>
          </a:p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кoнкретизации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даннoй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задачи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oпределяется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несколькo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сфер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деятельнoсти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сферы </a:t>
            </a:r>
            <a:r>
              <a:rPr lang="ru-RU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жизнедеятельнoсти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человека </a:t>
            </a:r>
            <a:r>
              <a:rPr lang="ru-RU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чрезвычайнo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слoжны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как и сама жизнь.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Мнoжество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деятельнoстных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проявлений, порождаемых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сoбственным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развитием личности, приводят к их бесконечному разнообразию. Одна и та же сфера в жизни разных людей может иметь разное значение и проявление, но 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некий минимум</a:t>
            </a:r>
            <a:r>
              <a:rPr lang="ru-RU" sz="10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, своеобразный инвариант, </a:t>
            </a:r>
            <a:r>
              <a:rPr lang="ru-RU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сoдержащийся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 каждой из сфер. Именно этот инвариант и </a:t>
            </a:r>
            <a:r>
              <a:rPr lang="ru-RU" sz="1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oбразует</a:t>
            </a: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структуру функциональной грамотности.</a:t>
            </a:r>
          </a:p>
          <a:p>
            <a:endParaRPr lang="ru-RU" sz="1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сделать вывод: формирование функциональной грамотности человека не может закончиться одновременно с окончанием школы, данный процесс будет продолжаться всю жизнь в связи с постоянно происходящими изменениями в различных сферах деятельности, и человек будет поставлен перед необходимостью освоения новых норм и правил жизнедеятельности.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3FC3-AD3A-4107-A97C-74B8BCE0F4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9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 2024 года планируется обеспечение вхождения России в число пяти крупнейших экономик мира.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Правительству Российской Федерации поручено обеспечить глобальную конкурентоспособность российского образования, вхождение России в число 10 ведущих стран мира по качеству общего образования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Какие выпускники нужны сегодня России?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Расширение компетенций:</a:t>
            </a:r>
            <a:r>
              <a:rPr lang="ru-RU" baseline="0" dirty="0" smtClean="0"/>
              <a:t> интеграция личности  в общество, способность вступать в отношения с внешней средой, максимально быстро адаптироваться и функционировать в ней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Приоритетной целью становится формирование функциональной грамотности в системе общего образования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3FC3-AD3A-4107-A97C-74B8BCE0F4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9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Разные программы исследований посвящены разным предметам и проверяют различные навыки у учеников разных возрастов, учителей и взрослых. </a:t>
            </a:r>
          </a:p>
          <a:p>
            <a:r>
              <a:rPr lang="ru-RU" sz="11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TIMSS («Тренды в математике»).</a:t>
            </a:r>
          </a:p>
          <a:p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исследует уровень знаний детей:</a:t>
            </a:r>
          </a:p>
          <a:p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4-х и 8-х классов по математике и естественно-научным предметам, </a:t>
            </a:r>
          </a:p>
          <a:p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11-классников — по углубленным курсам математики и физики. </a:t>
            </a:r>
          </a:p>
          <a:p>
            <a:r>
              <a:rPr lang="ru-RU" sz="11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Проводят его раз в четыре года — следующий этап будет в 2023-м.</a:t>
            </a:r>
          </a:p>
          <a:p>
            <a:endParaRPr lang="ru-R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А в 2022 году 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 России пройдет очередной этап самого масштабного из международных исследований — </a:t>
            </a:r>
            <a:r>
              <a:rPr lang="ru-RU" sz="11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11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Каждые три года 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оно тестирует у </a:t>
            </a:r>
            <a:r>
              <a:rPr lang="ru-RU" sz="11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школьников и студентов колледжей старше 15 лет 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(но не старше 16 лет и 2 месяцев) </a:t>
            </a:r>
          </a:p>
          <a:p>
            <a:endParaRPr lang="ru-RU" sz="1400" b="1" i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Проверяются уровень знаний и умение практически их применять. </a:t>
            </a:r>
          </a:p>
          <a:p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PISA не проверяет знание теоремы Пифагора и не ждет от учеников определения закона Авогадро. </a:t>
            </a:r>
          </a:p>
          <a:p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работах школьникам предлагают интересные практические задания, которые могут показать знание сразу нескольких дисциплин, умение мыслить и применять знания на практике.</a:t>
            </a:r>
          </a:p>
          <a:p>
            <a:endParaRPr lang="ru-RU" sz="1100" b="1" i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PISA </a:t>
            </a:r>
            <a:r>
              <a:rPr lang="ru-RU" sz="1100" b="0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( разработана в 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1997 году) </a:t>
            </a:r>
            <a:r>
              <a:rPr lang="ru-RU" sz="11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проводят с 2000 года, 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исследование 2021 года сдвинулось на год из-за </a:t>
            </a:r>
            <a:r>
              <a:rPr lang="ru-RU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ковида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endParaRPr lang="ru-RU" sz="1100" b="1" i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образования PISA изучает по четырём основным направлениям: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читательская,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естественно-научная и 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компьютерная грамотности.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3FC3-AD3A-4107-A97C-74B8BCE0F4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6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3FC3-AD3A-4107-A97C-74B8BCE0F4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Методическое сопровождение на федеральном уровне осуществляет Институт стратегии развития образования РАО</a:t>
            </a:r>
            <a:r>
              <a:rPr lang="ru-RU" baseline="0" dirty="0" smtClean="0"/>
              <a:t> (РАО ИСРО)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3FC3-AD3A-4107-A97C-74B8BCE0F4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68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Практически еженедельно дополняются материалы на сайте.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3FC3-AD3A-4107-A97C-74B8BCE0F4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Методическое сопровождение на муниципальном этапе осуществляет МАУ ИМЦ г. Тюмени </a:t>
            </a:r>
            <a:r>
              <a:rPr lang="ru-RU" smtClean="0"/>
              <a:t>// сайт // вкладка</a:t>
            </a:r>
            <a:r>
              <a:rPr lang="ru-RU" baseline="0" smtClean="0"/>
              <a:t> </a:t>
            </a:r>
            <a:r>
              <a:rPr lang="ru-RU" baseline="0" dirty="0" smtClean="0"/>
              <a:t>// Функциональная грамотность //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3FC3-AD3A-4107-A97C-74B8BCE0F4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9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561" y="3284984"/>
            <a:ext cx="7772400" cy="96596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 как показатель качества образования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7416824" cy="792088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Исхакова Зухра Гайнулловна,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организационно-методического отдела МАУ ИМЦ г. Тюмени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01" y="170080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/>
                <a:ea typeface="Calibri"/>
              </a:rPr>
              <a:t>Образовательная сессия</a:t>
            </a:r>
            <a:endParaRPr lang="ru-RU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Arial"/>
                <a:ea typeface="Calibri"/>
              </a:rPr>
              <a:t>«Система работы административных команд и педагогических коллективов по формированию функциональной грамотности </a:t>
            </a:r>
            <a:endParaRPr lang="ru-RU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Arial"/>
                <a:ea typeface="Calibri"/>
              </a:rPr>
              <a:t>у обучающихся</a:t>
            </a:r>
            <a:r>
              <a:rPr lang="ru-RU" b="1" i="1" dirty="0" smtClean="0">
                <a:solidFill>
                  <a:srgbClr val="C00000"/>
                </a:solidFill>
                <a:latin typeface="Arial"/>
                <a:ea typeface="Calibri"/>
              </a:rPr>
              <a:t>»</a:t>
            </a:r>
            <a:endParaRPr lang="ru-RU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080" y="188639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 Муниципальное </a:t>
            </a: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автономное учреждение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       «ИНФОРМАЦИОННО-МЕТОДИЧЕСКИЙ ЦЕНТР»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города </a:t>
            </a:r>
            <a:r>
              <a:rPr lang="ru-RU" sz="1800" b="1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Тюмени</a:t>
            </a:r>
            <a:endParaRPr lang="ru-RU" sz="1050" b="1" kern="0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6" name="Picture 2" descr="http://imc72.ru/templates/images/logo_imc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396"/>
            <a:ext cx="1152128" cy="96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85508" y="6165304"/>
            <a:ext cx="235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/>
                <a:ea typeface="Calibri"/>
              </a:rPr>
              <a:t>26 – 27 января 2022 года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55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:\Функциональная грамотность\Картинки_Гифка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1522140" cy="152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10" y="188640"/>
            <a:ext cx="8780470" cy="9221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грамотность: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содержательное наполнение и трансформация понятия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45624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Исторические вехи: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Летописные источники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X-XI вв.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просветительская деятельность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князей Владимира Святославовича и Ярослава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Мудрого.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1551 год Стоглавый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собор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в связи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быстрым темпом развития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государства рассматривает вопросы развития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просвещения в стране,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грамотности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До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конца XIX века грамотным называли человека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умеющего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читать и писать, при этом человека,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умеющего только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читать, называли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скудограмотным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полуграмотным.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«Толковый словарь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живого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великорусского языка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» В.И.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Даля, «Энциклопедический словарь»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Ф.А. Брокгауза и И.А. </a:t>
            </a:r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Ефрона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buNone/>
            </a:pP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Подобный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взгляд на проблему грамотности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сохранялся до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80-х годов ХХ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века: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грамотность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определённая степень знания законов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правил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родного языка в сочетании с навыками устной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письменной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речи.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061" y="1052736"/>
            <a:ext cx="8928992" cy="51845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80450" y="4869158"/>
            <a:ext cx="2879602" cy="720725"/>
          </a:xfrm>
          <a:prstGeom prst="parallelogram">
            <a:avLst>
              <a:gd name="adj" fmla="val 53749"/>
            </a:avLst>
          </a:prstGeom>
          <a:gradFill rotWithShape="1">
            <a:gsLst>
              <a:gs pos="0">
                <a:srgbClr val="CCF9E6"/>
              </a:gs>
              <a:gs pos="100000">
                <a:srgbClr val="00958B"/>
              </a:gs>
            </a:gsLst>
            <a:path path="rect">
              <a:fillToRect t="100000" r="100000"/>
            </a:path>
          </a:gradFill>
          <a:ln w="9525">
            <a:miter lim="800000"/>
            <a:headEnd/>
            <a:tailEnd/>
          </a:ln>
          <a:scene3d>
            <a:camera prst="legacyObliqueBottom"/>
            <a:lightRig rig="legacyFlat4" dir="b"/>
          </a:scene3d>
          <a:sp3d extrusionH="544500" prstMaterial="legacyMatte">
            <a:bevelT w="13500" h="13500" prst="angle"/>
            <a:bevelB w="13500" h="13500" prst="angle"/>
            <a:extrusionClr>
              <a:srgbClr val="14BEB2"/>
            </a:extrusionClr>
            <a:contourClr>
              <a:srgbClr val="CCF9E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693932" y="5031082"/>
            <a:ext cx="2052637" cy="39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F1DE"/>
              </a:gs>
              <a:gs pos="100000">
                <a:srgbClr val="73E79B"/>
              </a:gs>
            </a:gsLst>
            <a:lin ang="5400000" scaled="1"/>
          </a:gradFill>
          <a:ln w="9525" algn="ctr">
            <a:solidFill>
              <a:srgbClr val="73E79B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r>
              <a:rPr kumimoji="1" lang="ru-RU" altLang="ko-KR" sz="1800" b="1" dirty="0" smtClean="0">
                <a:ea typeface="Gulim" panose="020B0600000101010101" pitchFamily="34" charset="-127"/>
                <a:cs typeface="Arial" panose="020B0604020202020204" pitchFamily="34" charset="0"/>
              </a:rPr>
              <a:t>Грамотность </a:t>
            </a:r>
            <a:endParaRPr kumimoji="1" lang="en-US" altLang="ko-KR" sz="1800" b="1" dirty="0"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2642988" y="3899528"/>
            <a:ext cx="2664296" cy="82147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97 w 21600"/>
              <a:gd name="T13" fmla="*/ 3097 h 21600"/>
              <a:gd name="T14" fmla="*/ 18503 w 21600"/>
              <a:gd name="T15" fmla="*/ 18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93" y="21600"/>
                </a:lnTo>
                <a:lnTo>
                  <a:pt x="1900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AC9EF"/>
              </a:gs>
              <a:gs pos="100000">
                <a:srgbClr val="278DC0"/>
              </a:gs>
            </a:gsLst>
            <a:path path="rect">
              <a:fillToRect l="100000" b="100000"/>
            </a:path>
          </a:gradFill>
          <a:ln w="9525">
            <a:round/>
            <a:headEnd/>
            <a:tailEnd/>
          </a:ln>
          <a:scene3d>
            <a:camera prst="legacyObliqueBottom"/>
            <a:lightRig rig="legacyFlat3" dir="t"/>
          </a:scene3d>
          <a:sp3d extrusionH="544500" prstMaterial="legacyMatte">
            <a:bevelT w="13500" h="13500" prst="angle"/>
            <a:bevelB w="13500" h="13500" prst="angle"/>
            <a:extrusionClr>
              <a:srgbClr val="1EA8E6"/>
            </a:extrusionClr>
            <a:contourClr>
              <a:srgbClr val="7AC9EF"/>
            </a:contour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923416" y="4246692"/>
            <a:ext cx="2103437" cy="446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EBF1"/>
              </a:gs>
              <a:gs pos="100000">
                <a:srgbClr val="6BC0D8"/>
              </a:gs>
            </a:gsLst>
            <a:lin ang="5400000" scaled="1"/>
          </a:gradFill>
          <a:ln w="9525" algn="ctr">
            <a:solidFill>
              <a:srgbClr val="6BC0D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1" lang="ru-RU" altLang="ko-KR" sz="1800" b="1" dirty="0" smtClean="0">
                <a:ea typeface="Gulim" panose="020B0600000101010101" pitchFamily="34" charset="-127"/>
                <a:cs typeface="Arial" panose="020B0604020202020204" pitchFamily="34" charset="0"/>
              </a:rPr>
              <a:t>функциональная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1" lang="ru-RU" altLang="ko-KR" sz="1800" b="1" dirty="0" smtClean="0">
                <a:ea typeface="Gulim" panose="020B0600000101010101" pitchFamily="34" charset="-127"/>
                <a:cs typeface="Arial" panose="020B0604020202020204" pitchFamily="34" charset="0"/>
              </a:rPr>
              <a:t>грамотность </a:t>
            </a:r>
            <a:endParaRPr kumimoji="1" lang="en-US" altLang="ko-KR" sz="1800" b="1" dirty="0"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811274" y="1744961"/>
            <a:ext cx="4222172" cy="2981523"/>
          </a:xfrm>
          <a:prstGeom prst="rightArrow">
            <a:avLst>
              <a:gd name="adj1" fmla="val 50000"/>
              <a:gd name="adj2" fmla="val 55663"/>
            </a:avLst>
          </a:prstGeom>
          <a:gradFill rotWithShape="1">
            <a:gsLst>
              <a:gs pos="0">
                <a:srgbClr val="D0CDF9"/>
              </a:gs>
              <a:gs pos="100000">
                <a:srgbClr val="5507AD"/>
              </a:gs>
            </a:gsLst>
            <a:path path="rect">
              <a:fillToRect t="100000" r="100000"/>
            </a:path>
          </a:gradFill>
          <a:ln w="9525">
            <a:miter lim="800000"/>
            <a:headEnd/>
            <a:tailEnd/>
          </a:ln>
          <a:scene3d>
            <a:camera prst="legacyObliqueBottom">
              <a:rot lat="20099991" lon="0" rev="0"/>
            </a:camera>
            <a:lightRig rig="legacyFlat3" dir="t"/>
          </a:scene3d>
          <a:sp3d extrusionH="328600" prstMaterial="legacyMatte">
            <a:bevelT w="13500" h="13500" prst="angle"/>
            <a:bevelB w="13500" h="13500" prst="angle"/>
            <a:extrusionClr>
              <a:srgbClr val="7C4AD6"/>
            </a:extrusionClr>
            <a:contourClr>
              <a:srgbClr val="D0CDF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</a:pPr>
            <a:endParaRPr kumimoji="1" lang="zh-CN" altLang="zh-CN" sz="1800" b="1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973478" y="2808436"/>
            <a:ext cx="3275805" cy="10302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EFE"/>
              </a:gs>
              <a:gs pos="100000">
                <a:srgbClr val="8787FE"/>
              </a:gs>
            </a:gsLst>
            <a:lin ang="5400000" scaled="1"/>
          </a:gradFill>
          <a:ln w="9525" algn="ctr">
            <a:solidFill>
              <a:srgbClr val="8787FE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spcBef>
                <a:spcPct val="0"/>
              </a:spcBef>
              <a:buNone/>
            </a:pPr>
            <a:r>
              <a:rPr kumimoji="1" lang="ru-RU" altLang="ko-KR" sz="1600" b="1" dirty="0">
                <a:ea typeface="Gulim" panose="020B0600000101010101" pitchFamily="34" charset="-127"/>
                <a:cs typeface="Arial" panose="020B0604020202020204" pitchFamily="34" charset="0"/>
              </a:rPr>
              <a:t>функциональная </a:t>
            </a:r>
            <a:endParaRPr kumimoji="1" lang="ru-RU" altLang="ko-KR" sz="1600" b="1" dirty="0" smtClean="0"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algn="ctr" latinLnBrk="1">
              <a:spcBef>
                <a:spcPct val="0"/>
              </a:spcBef>
              <a:buNone/>
            </a:pPr>
            <a:r>
              <a:rPr kumimoji="1" lang="ru-RU" altLang="ko-KR" sz="1600" b="1" dirty="0" smtClean="0">
                <a:ea typeface="Gulim" panose="020B0600000101010101" pitchFamily="34" charset="-127"/>
                <a:cs typeface="Arial" panose="020B0604020202020204" pitchFamily="34" charset="0"/>
              </a:rPr>
              <a:t>грамотность как </a:t>
            </a:r>
          </a:p>
          <a:p>
            <a:pPr algn="ctr" latinLnBrk="1">
              <a:spcBef>
                <a:spcPct val="0"/>
              </a:spcBef>
              <a:buNone/>
            </a:pPr>
            <a:r>
              <a:rPr kumimoji="1" lang="ru-RU" altLang="ko-KR" sz="1600" b="1" dirty="0" smtClean="0">
                <a:ea typeface="Gulim" panose="020B0600000101010101" pitchFamily="34" charset="-127"/>
                <a:cs typeface="Arial" panose="020B0604020202020204" pitchFamily="34" charset="0"/>
              </a:rPr>
              <a:t>основа </a:t>
            </a:r>
            <a:r>
              <a:rPr kumimoji="1" lang="ru-RU" altLang="ko-KR" sz="1600" b="1" dirty="0">
                <a:ea typeface="Gulim" panose="020B0600000101010101" pitchFamily="34" charset="-127"/>
                <a:cs typeface="Arial" panose="020B0604020202020204" pitchFamily="34" charset="0"/>
              </a:rPr>
              <a:t>развития </a:t>
            </a:r>
            <a:endParaRPr kumimoji="1" lang="ru-RU" altLang="ko-KR" sz="1600" b="1" dirty="0" smtClean="0"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algn="ctr" latinLnBrk="1">
              <a:spcBef>
                <a:spcPct val="0"/>
              </a:spcBef>
              <a:buNone/>
            </a:pPr>
            <a:r>
              <a:rPr kumimoji="1" lang="ru-RU" altLang="ko-KR" sz="1600" b="1" dirty="0" smtClean="0">
                <a:ea typeface="Gulim" panose="020B0600000101010101" pitchFamily="34" charset="-127"/>
                <a:cs typeface="Arial" panose="020B0604020202020204" pitchFamily="34" charset="0"/>
              </a:rPr>
              <a:t>компетентности </a:t>
            </a:r>
            <a:endParaRPr kumimoji="1" lang="en-US" altLang="ko-KR" sz="1600" b="1" dirty="0"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061" y="1065720"/>
            <a:ext cx="8784976" cy="148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  <a:cs typeface="Times New Roman"/>
              </a:rPr>
              <a:t>1978 год – ЮНЕСКО: «функционально </a:t>
            </a:r>
            <a:r>
              <a:rPr lang="ru-RU" sz="1600" dirty="0">
                <a:latin typeface="Arial"/>
                <a:ea typeface="Times New Roman"/>
                <a:cs typeface="Times New Roman"/>
              </a:rPr>
              <a:t>грамотным считается только тот, кто может принимать участие во всех видах деятельности, в которых грамотность необходима для эффективного функционирования его группы и которые дают ему также возможность продолжать пользоваться чтением, письмом и счётом для своего собственного развития и для дальнейшего развития общины (социального окружения</a:t>
            </a:r>
            <a:r>
              <a:rPr lang="ru-RU" sz="1600" dirty="0" smtClean="0">
                <a:latin typeface="Arial"/>
                <a:ea typeface="Times New Roman"/>
                <a:cs typeface="Times New Roman"/>
              </a:rPr>
              <a:t>)».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15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9221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научные взгляды на проблему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96752"/>
            <a:ext cx="8297543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В настоящее </a:t>
            </a:r>
            <a:r>
              <a:rPr lang="ru-RU" dirty="0">
                <a:latin typeface="Arial"/>
                <a:ea typeface="Times New Roman"/>
                <a:cs typeface="Times New Roman"/>
              </a:rPr>
              <a:t>время исследователи единодушны во мнении, что формирование функциональной грамотности человека не может закончиться одновременно с окончанием школы, так как в условиях информационного общества данный процесс будет продолжаться всю жизнь в связи с постоянно происходящими изменениями в различных сферах деятельности, и человек будет поставлен перед необходимостью освоения новых норм и правил 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жизнедеятельности . 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328282" y="706930"/>
            <a:ext cx="576065" cy="74888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540902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парадигма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 жизнь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961" y="4724209"/>
            <a:ext cx="4452353" cy="20313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А.В. Хуторской -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 - интегративная характеристика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уровня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 обучаемого. 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 развивать компетенции для решения проблем повседневной жизни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54623" y="4724209"/>
            <a:ext cx="4137857" cy="20313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О.Е. Лебедев 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 функциональная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грамотность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один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из показателей уровня образованности.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решать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функциoнальные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прoблемы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исхoдя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видoв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деятельнoсти</a:t>
            </a:r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 flipV="1">
            <a:off x="4355976" y="3717032"/>
            <a:ext cx="576064" cy="14703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55189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парадигма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через всю жизнь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5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становится важнейшим…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Чему надо учить детей?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30756"/>
            <a:ext cx="8496944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«Детей нужно учить тому, что пригодится им, когда они вырастут»        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(Аристипп, 5-4 вв. до н.э.)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330280" y="-405471"/>
            <a:ext cx="318610" cy="7200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678" y="4559148"/>
            <a:ext cx="8496944" cy="175432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«Функционально грамотный человек – это человек, который способен  использовать все постоянно приобретаемые в течение жизни знания, 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</a:t>
            </a:r>
          </a:p>
          <a:p>
            <a:pPr lvl="0"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(Леонтьев А.А. 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78090"/>
              </p:ext>
            </p:extLst>
          </p:nvPr>
        </p:nvGraphicFramePr>
        <p:xfrm>
          <a:off x="793272" y="1916832"/>
          <a:ext cx="738251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256"/>
                <a:gridCol w="3691256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Раньше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Сегодня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Предсказуемость 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Неопределенность,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противоречивость, альтернативы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33201" y="350100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запроса на качество образования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важнейшим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становится умение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 принимать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грамотные и ответственные решения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1682" y="6295421"/>
            <a:ext cx="7237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функциональной грамотности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116430"/>
              </p:ext>
            </p:extLst>
          </p:nvPr>
        </p:nvGraphicFramePr>
        <p:xfrm>
          <a:off x="315678" y="4344701"/>
          <a:ext cx="8784976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088232"/>
                <a:gridCol w="2196244"/>
                <a:gridCol w="2196244"/>
              </a:tblGrid>
              <a:tr h="57606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Функциональная грамотность предопределяет </a:t>
                      </a:r>
                      <a:b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овладение ключевыми компетенциями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Способность взаимодействовать с окружающим миром</a:t>
                      </a:r>
                    </a:p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Способность решать учебные и житейские задачи</a:t>
                      </a:r>
                    </a:p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Владение рефлексивными умениями</a:t>
                      </a:r>
                    </a:p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Готовность и способность строить отношения</a:t>
                      </a:r>
                    </a:p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F:\Функциональная грамотность\Картинки_Гифка 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7" y="116632"/>
            <a:ext cx="653995" cy="8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208823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 конца ХХ века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</a:t>
            </a: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участвует в измерениях качества образования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Эти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используют для оценки эффективности образовательных систем в разных странах и для изменения и улучшения на основе полученных результатов самого образования. Проводят их более чем в ста странах разные международные организации, в России их локализует Центр национальных и международных исследований качества образования Федерального института оценки качества образования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645024"/>
            <a:ext cx="8928992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программа по оценке учебных достижений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International Student Assessment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TIMSS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Международное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качества математического и естественно-научного образования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Trends in Mathematics and Science Study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PIRLS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Международное исследование качества чтения и понимания текста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Progress in International Reading Literacy Study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Международное исследование учительского корпуса по вопросам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 обучения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Teaching and Learning International Survey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PIAAC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Международное исследование компетенций взрослого населения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the International Assessment of Adult Competencies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136613"/>
            <a:ext cx="72008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каких международных исследованиях участвует Россия:</a:t>
            </a:r>
          </a:p>
        </p:txBody>
      </p:sp>
    </p:spTree>
    <p:extLst>
      <p:ext uri="{BB962C8B-B14F-4D97-AF65-F5344CB8AC3E}">
        <p14:creationId xmlns:p14="http://schemas.microsoft.com/office/powerpoint/2010/main" val="21699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heslide.ru/img/thumbs/0255581a1d0cf5aa983ae1771fd575b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heslide.ru/img/thumbs/0255581a1d0cf5aa983ae1771fd575b5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54888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«PISA позволяет понять, какая страна будет более конкурентоспособной в будущем за счёт потенциала подрастающего поколения»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Галина Ковалёва,</a:t>
            </a:r>
          </a:p>
          <a:p>
            <a:pPr marL="0" indent="0" algn="r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ентра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оценки качества образования 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Института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содержания и методов обучения РАО, 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координатор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PISA в 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3789040"/>
            <a:ext cx="79280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изучения качества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PISA: 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читательская,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математическая,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естественно-научная,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компьютерная грамотности</a:t>
            </a:r>
            <a:endParaRPr lang="ru-RU" dirty="0"/>
          </a:p>
        </p:txBody>
      </p:sp>
      <p:pic>
        <p:nvPicPr>
          <p:cNvPr id="2050" name="Picture 2" descr="F:\Функциональная грамотность\Картинки_Гифка 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28" y="4293096"/>
            <a:ext cx="929680" cy="11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0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8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-963488"/>
            <a:ext cx="13716000" cy="7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6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1350</Words>
  <Application>Microsoft Office PowerPoint</Application>
  <PresentationFormat>Экран (4:3)</PresentationFormat>
  <Paragraphs>161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Функциональная грамотность как показатель качества образования</vt:lpstr>
      <vt:lpstr>Функциональная грамотность:  содержательное наполнение и трансформация понятия </vt:lpstr>
      <vt:lpstr>Современные научные взгляды на проблему </vt:lpstr>
      <vt:lpstr>Что становится важнейшим… Чему надо учить детей?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Зухра Г. Исхакова</cp:lastModifiedBy>
  <cp:revision>52</cp:revision>
  <cp:lastPrinted>2022-01-25T14:49:48Z</cp:lastPrinted>
  <dcterms:created xsi:type="dcterms:W3CDTF">2022-01-05T11:46:30Z</dcterms:created>
  <dcterms:modified xsi:type="dcterms:W3CDTF">2022-02-02T11:49:16Z</dcterms:modified>
</cp:coreProperties>
</file>